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1" r:id="rId2"/>
    <p:sldId id="285" r:id="rId3"/>
    <p:sldId id="286" r:id="rId4"/>
    <p:sldId id="287" r:id="rId5"/>
    <p:sldId id="284" r:id="rId6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81531" autoAdjust="0"/>
  </p:normalViewPr>
  <p:slideViewPr>
    <p:cSldViewPr>
      <p:cViewPr varScale="1">
        <p:scale>
          <a:sx n="96" d="100"/>
          <a:sy n="96" d="100"/>
        </p:scale>
        <p:origin x="-14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6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10" d="100"/>
          <a:sy n="110" d="100"/>
        </p:scale>
        <p:origin x="-954" y="2190"/>
      </p:cViewPr>
      <p:guideLst>
        <p:guide orient="horz" pos="3128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6226F-20E7-48C0-B56A-5565912557D8}" type="datetimeFigureOut">
              <a:rPr lang="en-GB" smtClean="0"/>
              <a:pPr/>
              <a:t>11/10/2013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5264F-F791-4151-9C50-25401660E1F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182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en-GB" sz="1400" dirty="0" smtClean="0"/>
          </a:p>
          <a:p>
            <a:pPr>
              <a:buFont typeface="Arial" pitchFamily="34" charset="0"/>
              <a:buChar char="•"/>
            </a:pPr>
            <a:endParaRPr lang="en-GB" sz="14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5264F-F791-4151-9C50-25401660E1F8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 smtClean="0"/>
          </a:p>
          <a:p>
            <a:endParaRPr lang="en-GB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5DC525-4BA9-435C-AD01-1F6629AA1146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5DC525-4BA9-435C-AD01-1F6629AA1146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 smtClean="0"/>
          </a:p>
          <a:p>
            <a:endParaRPr lang="en-GB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5DC525-4BA9-435C-AD01-1F6629AA1146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5DC525-4BA9-435C-AD01-1F6629AA1146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een Deal slide bgd-title new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914400" y="25146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277813" y="1638301"/>
            <a:ext cx="8408987" cy="45434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65100" y="6356350"/>
            <a:ext cx="78565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TITLE: XXXXXXXXXXXXXXXXXXXXX, Mar 2010 HESS: Heat and Energy Saving Strategy, Feb 2009  LCTP: Low Carbon Transition Plan, July 2009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021638" y="6356350"/>
            <a:ext cx="66516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C9317-1238-4941-B1F1-E088EFB549C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277813" y="1638301"/>
            <a:ext cx="8408987" cy="45434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65100" y="6356350"/>
            <a:ext cx="78565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TITLE: XXXXXXXXXXXXXXXXXXXXX, Mar 2010 HESS: Heat and Energy Saving Strategy, Feb 2009  LCTP: Low Carbon Transition Plan, July 2009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021638" y="6356350"/>
            <a:ext cx="66516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C9317-1238-4941-B1F1-E088EFB549C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11/10/2013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11/10/2013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11/10/2013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31FE-DA70-4E47-9B63-1CFD874C5848}" type="datetimeFigureOut">
              <a:rPr lang="en-GB" smtClean="0"/>
              <a:pPr/>
              <a:t>11/10/2013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B31FE-DA70-4E47-9B63-1CFD874C5848}" type="datetimeFigureOut">
              <a:rPr lang="en-GB" smtClean="0"/>
              <a:pPr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3E2F0-6649-48D8-914F-822C9BA294F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een Deal slide bgd-title 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956732" y="423332"/>
            <a:ext cx="489108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5700" b="1" i="0" u="none" strike="noStrike" kern="0" cap="none" spc="-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j-ea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2708920"/>
            <a:ext cx="63367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en-GB" sz="2800" b="1" dirty="0"/>
              <a:t>ECO </a:t>
            </a:r>
            <a:r>
              <a:rPr lang="en-GB" sz="2800" b="1" dirty="0" smtClean="0"/>
              <a:t>STEERING GROUP – 11 OCTOBER 2013 </a:t>
            </a:r>
            <a:endParaRPr lang="en-GB" sz="2800" dirty="0"/>
          </a:p>
          <a:p>
            <a:pPr algn="ctr" hangingPunct="0"/>
            <a:r>
              <a:rPr lang="en-GB" sz="2800" b="1" dirty="0"/>
              <a:t> </a:t>
            </a:r>
            <a:endParaRPr lang="en-GB" sz="2800" dirty="0"/>
          </a:p>
          <a:p>
            <a:pPr algn="ctr"/>
            <a:r>
              <a:rPr lang="en-GB" sz="2800" b="1" dirty="0"/>
              <a:t>DECC ACTION PLAN TO ASSIST DELIVERY OF THE ENERGY COMPANY OBLIGATION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79512" y="1844824"/>
            <a:ext cx="8964488" cy="4608364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en-GB" dirty="0"/>
              <a:t>SWI </a:t>
            </a:r>
            <a:r>
              <a:rPr lang="en-GB" dirty="0" smtClean="0"/>
              <a:t>Delivery/blending</a:t>
            </a:r>
          </a:p>
          <a:p>
            <a:pPr marL="1200150" lvl="2" indent="-342900">
              <a:buFont typeface="Wingdings" pitchFamily="2" charset="2"/>
              <a:buChar char="Ø"/>
            </a:pPr>
            <a:r>
              <a:rPr lang="en-GB" dirty="0" smtClean="0"/>
              <a:t>Issued call for evidence (closed 10 October)</a:t>
            </a:r>
          </a:p>
          <a:p>
            <a:pPr marL="1200150" lvl="2" indent="-342900">
              <a:buFont typeface="Wingdings" pitchFamily="2" charset="2"/>
              <a:buChar char="Ø"/>
            </a:pPr>
            <a:r>
              <a:rPr lang="en-GB" dirty="0" smtClean="0"/>
              <a:t>Asked companies for delivery </a:t>
            </a:r>
            <a:r>
              <a:rPr lang="en-GB" dirty="0" smtClean="0"/>
              <a:t>plans </a:t>
            </a:r>
            <a:endParaRPr lang="en-GB" dirty="0" smtClean="0"/>
          </a:p>
          <a:p>
            <a:pPr marL="1200150" lvl="2" indent="-342900">
              <a:buFont typeface="Wingdings" pitchFamily="2" charset="2"/>
              <a:buChar char="Ø"/>
            </a:pPr>
            <a:r>
              <a:rPr lang="en-GB" dirty="0" smtClean="0"/>
              <a:t>Exploring </a:t>
            </a:r>
            <a:r>
              <a:rPr lang="en-GB" dirty="0" smtClean="0"/>
              <a:t>options to increase uptake, including looking </a:t>
            </a:r>
            <a:r>
              <a:rPr lang="en-GB" dirty="0" smtClean="0"/>
              <a:t>at cash back </a:t>
            </a:r>
            <a:r>
              <a:rPr lang="en-GB" dirty="0" smtClean="0"/>
              <a:t>offer (end October)</a:t>
            </a:r>
            <a:endParaRPr lang="en-GB" dirty="0" smtClean="0"/>
          </a:p>
          <a:p>
            <a:pPr marL="857250" lvl="2" indent="0">
              <a:buNone/>
            </a:pPr>
            <a:endParaRPr lang="en-GB" dirty="0"/>
          </a:p>
          <a:p>
            <a:pPr marL="971550" lvl="1" indent="-514350">
              <a:buFont typeface="+mj-lt"/>
              <a:buAutoNum type="arabicPeriod"/>
            </a:pPr>
            <a:r>
              <a:rPr lang="en-GB" dirty="0"/>
              <a:t>ECO Communications </a:t>
            </a:r>
            <a:r>
              <a:rPr lang="en-GB" dirty="0" smtClean="0"/>
              <a:t>Plan</a:t>
            </a:r>
          </a:p>
          <a:p>
            <a:pPr marL="1371600" lvl="2" indent="-514350">
              <a:buFont typeface="Wingdings" pitchFamily="2" charset="2"/>
              <a:buChar char="Ø"/>
            </a:pPr>
            <a:r>
              <a:rPr lang="en-GB" dirty="0" smtClean="0"/>
              <a:t>Enhanced ECO presence on </a:t>
            </a:r>
            <a:r>
              <a:rPr lang="en-GB" dirty="0" smtClean="0"/>
              <a:t>gov.uk </a:t>
            </a:r>
            <a:endParaRPr lang="en-GB" dirty="0" smtClean="0"/>
          </a:p>
          <a:p>
            <a:pPr marL="1371600" lvl="2" indent="-514350">
              <a:buFont typeface="Wingdings" pitchFamily="2" charset="2"/>
              <a:buChar char="Ø"/>
            </a:pPr>
            <a:r>
              <a:rPr lang="en-GB" dirty="0" smtClean="0"/>
              <a:t>ECO information leaflets – Affordable Warmth</a:t>
            </a:r>
          </a:p>
          <a:p>
            <a:pPr marL="1371600" lvl="2" indent="-514350">
              <a:buFont typeface="Wingdings" pitchFamily="2" charset="2"/>
              <a:buChar char="Ø"/>
            </a:pPr>
            <a:r>
              <a:rPr lang="en-GB" dirty="0" smtClean="0"/>
              <a:t>Ofgem FAQs</a:t>
            </a:r>
          </a:p>
          <a:p>
            <a:pPr marL="1371600" lvl="2" indent="-514350">
              <a:buFont typeface="Wingdings" pitchFamily="2" charset="2"/>
              <a:buChar char="Ø"/>
            </a:pPr>
            <a:r>
              <a:rPr lang="en-GB" dirty="0" smtClean="0"/>
              <a:t>Workshops with </a:t>
            </a:r>
            <a:r>
              <a:rPr lang="en-GB" dirty="0" smtClean="0"/>
              <a:t>EnergyUK (early 2014)</a:t>
            </a:r>
            <a:endParaRPr lang="en-GB" dirty="0" smtClean="0"/>
          </a:p>
          <a:p>
            <a:pPr marL="1371600" lvl="2" indent="-514350">
              <a:buFont typeface="Wingdings" pitchFamily="2" charset="2"/>
              <a:buChar char="Ø"/>
            </a:pPr>
            <a:r>
              <a:rPr lang="en-GB" dirty="0" smtClean="0"/>
              <a:t>Workshops with </a:t>
            </a:r>
            <a:r>
              <a:rPr lang="en-GB" dirty="0" smtClean="0"/>
              <a:t>NEA (Oct – Nov)</a:t>
            </a:r>
            <a:endParaRPr lang="en-GB" dirty="0" smtClean="0"/>
          </a:p>
          <a:p>
            <a:pPr marL="1371600" lvl="2" indent="-514350">
              <a:buFont typeface="Wingdings" pitchFamily="2" charset="2"/>
              <a:buChar char="Ø"/>
            </a:pPr>
            <a:r>
              <a:rPr lang="en-GB" dirty="0" smtClean="0"/>
              <a:t>Range of activities to raise profile and understanding of ECO</a:t>
            </a:r>
            <a:endParaRPr lang="en-GB" dirty="0"/>
          </a:p>
          <a:p>
            <a:pPr lvl="1">
              <a:buFont typeface="Arial" pitchFamily="34" charset="0"/>
              <a:buChar char="•"/>
            </a:pPr>
            <a:endParaRPr lang="en-GB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78838" y="6356350"/>
            <a:ext cx="665162" cy="365125"/>
          </a:xfrm>
        </p:spPr>
        <p:txBody>
          <a:bodyPr/>
          <a:lstStyle/>
          <a:p>
            <a:pPr>
              <a:defRPr/>
            </a:pPr>
            <a:fld id="{106C9317-1238-4941-B1F1-E088EFB549C7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19412" y="228001"/>
            <a:ext cx="57488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/>
              <a:t>ECO Action Plan Workstreams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79512" y="2204864"/>
            <a:ext cx="8964488" cy="424832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57200" lvl="1" indent="0">
              <a:lnSpc>
                <a:spcPct val="80000"/>
              </a:lnSpc>
              <a:buNone/>
            </a:pPr>
            <a:r>
              <a:rPr lang="en-GB" sz="2600" dirty="0" smtClean="0"/>
              <a:t>3.	Managing </a:t>
            </a:r>
            <a:r>
              <a:rPr lang="en-GB" sz="2600" dirty="0"/>
              <a:t>Scheme Transitions/Promoting Jobs And </a:t>
            </a:r>
            <a:r>
              <a:rPr lang="en-GB" sz="2600" dirty="0" smtClean="0"/>
              <a:t>	Growth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200" dirty="0" smtClean="0"/>
              <a:t>Held an insulation industry roundtable – </a:t>
            </a:r>
            <a:r>
              <a:rPr lang="en-GB" sz="2200" dirty="0"/>
              <a:t>series of actions agreed and being delivered e.g. </a:t>
            </a:r>
            <a:r>
              <a:rPr lang="en-GB" sz="2200" dirty="0" smtClean="0"/>
              <a:t>working with Ofgem to address ECO operational issues/providing clarification on ECO delivery to NIA members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200" dirty="0" smtClean="0"/>
              <a:t>Explore </a:t>
            </a:r>
            <a:r>
              <a:rPr lang="en-GB" sz="2200" dirty="0" smtClean="0"/>
              <a:t>extending ESAS </a:t>
            </a:r>
            <a:r>
              <a:rPr lang="en-GB" sz="2200" dirty="0" smtClean="0"/>
              <a:t>referrals (Oct/Nov)</a:t>
            </a:r>
            <a:endParaRPr lang="en-GB" sz="2200" dirty="0" smtClean="0"/>
          </a:p>
          <a:p>
            <a:pPr lvl="2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200" dirty="0" smtClean="0"/>
              <a:t>Consider expanding cash </a:t>
            </a:r>
            <a:r>
              <a:rPr lang="en-GB" sz="2200" dirty="0" smtClean="0"/>
              <a:t>back (Oct/Nov)</a:t>
            </a:r>
            <a:endParaRPr lang="en-GB" sz="2200" dirty="0" smtClean="0"/>
          </a:p>
          <a:p>
            <a:pPr lvl="2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200" dirty="0" smtClean="0"/>
              <a:t>Addressed  specific industry technical issues in conjunction with Ofgem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200" dirty="0" smtClean="0"/>
              <a:t>Look to provide early clarity on ECO 1.2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</a:pPr>
            <a:endParaRPr lang="en-GB" sz="1800" dirty="0"/>
          </a:p>
          <a:p>
            <a:pPr marL="457200" lvl="1" indent="0">
              <a:lnSpc>
                <a:spcPct val="80000"/>
              </a:lnSpc>
              <a:buNone/>
            </a:pPr>
            <a:r>
              <a:rPr lang="en-GB" sz="2600" dirty="0" smtClean="0"/>
              <a:t>4.	Local </a:t>
            </a:r>
            <a:r>
              <a:rPr lang="en-GB" sz="2600" dirty="0"/>
              <a:t>Authorities and ECO Delivery </a:t>
            </a:r>
            <a:endParaRPr lang="en-GB" sz="2600" dirty="0" smtClean="0"/>
          </a:p>
          <a:p>
            <a:pPr marL="1371600" lvl="2" indent="-514350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200" dirty="0" smtClean="0"/>
              <a:t>Green Deal Streets Competition</a:t>
            </a:r>
          </a:p>
          <a:p>
            <a:pPr marL="1371600" lvl="2" indent="-514350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200" dirty="0" smtClean="0"/>
              <a:t>Work with the LGA to drive LA engagement with ECO</a:t>
            </a:r>
          </a:p>
          <a:p>
            <a:pPr marL="1371600" lvl="2" indent="-514350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200" dirty="0" smtClean="0"/>
              <a:t>Share results of HECA</a:t>
            </a:r>
          </a:p>
          <a:p>
            <a:pPr marL="1371600" lvl="2" indent="-514350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200" dirty="0"/>
              <a:t>Extend ESAS referrals to LA schemes (Oct/Nov)</a:t>
            </a:r>
          </a:p>
          <a:p>
            <a:pPr marL="1371600" lvl="2" indent="-514350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200" dirty="0"/>
              <a:t>Share DECC data on remaining potential / housing stock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78838" y="6356350"/>
            <a:ext cx="665162" cy="365125"/>
          </a:xfrm>
        </p:spPr>
        <p:txBody>
          <a:bodyPr/>
          <a:lstStyle/>
          <a:p>
            <a:pPr>
              <a:defRPr/>
            </a:pPr>
            <a:fld id="{106C9317-1238-4941-B1F1-E088EFB549C7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19412" y="228001"/>
            <a:ext cx="57488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/>
              <a:t>ECO Action Plan Workstreams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2489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79512" y="2204864"/>
            <a:ext cx="8964488" cy="4248324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457200" lvl="1" indent="0">
              <a:buNone/>
            </a:pPr>
            <a:r>
              <a:rPr lang="en-GB" sz="2600" dirty="0" smtClean="0"/>
              <a:t>5.	Ofgem </a:t>
            </a:r>
            <a:r>
              <a:rPr lang="en-GB" sz="2600" dirty="0"/>
              <a:t>Guidance/Regulations</a:t>
            </a:r>
          </a:p>
          <a:p>
            <a:pPr marL="1200150" lvl="2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200" dirty="0"/>
              <a:t>Established working group to simplify/standardise  suppler reporting requirements ECO 1.1 addresses various technical </a:t>
            </a:r>
            <a:r>
              <a:rPr lang="en-GB" sz="2200" dirty="0" smtClean="0"/>
              <a:t>issues</a:t>
            </a:r>
          </a:p>
          <a:p>
            <a:pPr marL="1200150" lvl="2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200" dirty="0"/>
              <a:t>Today call for specific changes / issues you would like to see changed and what with (to maintain robustness)</a:t>
            </a:r>
          </a:p>
          <a:p>
            <a:pPr marL="857250" lvl="2" indent="0">
              <a:lnSpc>
                <a:spcPct val="80000"/>
              </a:lnSpc>
              <a:buNone/>
            </a:pPr>
            <a:endParaRPr lang="en-GB" sz="22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GB" sz="2600" dirty="0" smtClean="0"/>
              <a:t>6.	Delivering </a:t>
            </a:r>
            <a:r>
              <a:rPr lang="en-GB" sz="2600" dirty="0"/>
              <a:t>to Vulnerable Customers</a:t>
            </a:r>
          </a:p>
          <a:p>
            <a:pPr marL="1200150" lvl="2" indent="-342900">
              <a:buFont typeface="Wingdings" pitchFamily="2" charset="2"/>
              <a:buChar char="Ø"/>
            </a:pPr>
            <a:r>
              <a:rPr lang="en-GB" sz="2200" dirty="0"/>
              <a:t>Actively progressing data </a:t>
            </a:r>
            <a:r>
              <a:rPr lang="en-GB" sz="2200" dirty="0" smtClean="0"/>
              <a:t>matching (Nov/Dec)</a:t>
            </a:r>
            <a:endParaRPr lang="en-GB" sz="2200" dirty="0"/>
          </a:p>
          <a:p>
            <a:pPr marL="1200150" lvl="2" indent="-342900">
              <a:buFont typeface="Wingdings" pitchFamily="2" charset="2"/>
              <a:buChar char="Ø"/>
            </a:pPr>
            <a:r>
              <a:rPr lang="en-GB" sz="2200" dirty="0"/>
              <a:t>Providing online lookup for CSCO areas, including </a:t>
            </a:r>
            <a:r>
              <a:rPr lang="en-GB" sz="2200" dirty="0" smtClean="0"/>
              <a:t>rural (Nov)</a:t>
            </a:r>
            <a:endParaRPr lang="en-GB" sz="2200" dirty="0"/>
          </a:p>
          <a:p>
            <a:pPr marL="857250" lvl="2" indent="0">
              <a:lnSpc>
                <a:spcPct val="80000"/>
              </a:lnSpc>
              <a:buNone/>
            </a:pPr>
            <a:endParaRPr lang="en-GB" sz="1800" dirty="0"/>
          </a:p>
          <a:p>
            <a:pPr marL="457200" lvl="1" indent="0">
              <a:buNone/>
            </a:pPr>
            <a:r>
              <a:rPr lang="en-GB" sz="2600" dirty="0" smtClean="0"/>
              <a:t>7.	Understanding </a:t>
            </a:r>
            <a:r>
              <a:rPr lang="en-GB" sz="2600" dirty="0"/>
              <a:t>the ECO Delivery Profile</a:t>
            </a:r>
          </a:p>
          <a:p>
            <a:pPr marL="1200150" lvl="2" indent="-342900">
              <a:buFont typeface="Wingdings" pitchFamily="2" charset="2"/>
              <a:buChar char="Ø"/>
            </a:pPr>
            <a:r>
              <a:rPr lang="en-GB" sz="2200" dirty="0"/>
              <a:t>Meeting all companies on a monthly basis for update on delivery and any </a:t>
            </a:r>
            <a:r>
              <a:rPr lang="en-GB" sz="2200" dirty="0" smtClean="0"/>
              <a:t>problems</a:t>
            </a:r>
          </a:p>
          <a:p>
            <a:pPr marL="1200150" lvl="2" indent="-342900">
              <a:buFont typeface="Wingdings" pitchFamily="2" charset="2"/>
              <a:buChar char="Ø"/>
            </a:pPr>
            <a:r>
              <a:rPr lang="en-GB" sz="2200" dirty="0" smtClean="0"/>
              <a:t>Actively monitoring delivery – publishing monthly stats</a:t>
            </a:r>
          </a:p>
          <a:p>
            <a:pPr marL="1200150" lvl="2" indent="-342900">
              <a:buFont typeface="Wingdings" pitchFamily="2" charset="2"/>
              <a:buChar char="Ø"/>
            </a:pPr>
            <a:r>
              <a:rPr lang="en-GB" sz="2200" dirty="0"/>
              <a:t>As above – energy companies have shared SWI delivery plans</a:t>
            </a:r>
            <a:endParaRPr lang="en-GB" sz="2200" dirty="0"/>
          </a:p>
          <a:p>
            <a:pPr marL="457200" lvl="1" indent="0">
              <a:buNone/>
            </a:pPr>
            <a:endParaRPr lang="en-GB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78838" y="6356350"/>
            <a:ext cx="665162" cy="365125"/>
          </a:xfrm>
        </p:spPr>
        <p:txBody>
          <a:bodyPr/>
          <a:lstStyle/>
          <a:p>
            <a:pPr>
              <a:defRPr/>
            </a:pPr>
            <a:fld id="{106C9317-1238-4941-B1F1-E088EFB549C7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19412" y="228001"/>
            <a:ext cx="57488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/>
              <a:t>ECO Action Plan Workstreams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8548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51520" y="2276872"/>
            <a:ext cx="8892480" cy="417631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hangingPunct="0">
              <a:buNone/>
            </a:pPr>
            <a:endParaRPr lang="en-GB" sz="2800" dirty="0"/>
          </a:p>
          <a:p>
            <a:pPr lvl="0"/>
            <a:r>
              <a:rPr lang="en-GB" dirty="0"/>
              <a:t>Do you agree with the workstreams/themes we have identified under which to take action</a:t>
            </a:r>
            <a:r>
              <a:rPr lang="en-GB" dirty="0" smtClean="0"/>
              <a:t>?</a:t>
            </a:r>
            <a:endParaRPr lang="en-GB" sz="2800" dirty="0"/>
          </a:p>
          <a:p>
            <a:pPr lvl="0"/>
            <a:r>
              <a:rPr lang="en-GB" dirty="0"/>
              <a:t>Are there specific actions under the themes you think it would be helpful for us to undertake</a:t>
            </a:r>
            <a:r>
              <a:rPr lang="en-GB" dirty="0" smtClean="0"/>
              <a:t>?</a:t>
            </a:r>
            <a:endParaRPr lang="en-GB" sz="2800" dirty="0"/>
          </a:p>
          <a:p>
            <a:pPr lvl="0"/>
            <a:r>
              <a:rPr lang="en-GB" dirty="0"/>
              <a:t>Are there actions you are taking, or could undertake, which would help support the workstreams set out?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78838" y="6356350"/>
            <a:ext cx="665162" cy="365125"/>
          </a:xfrm>
        </p:spPr>
        <p:txBody>
          <a:bodyPr/>
          <a:lstStyle/>
          <a:p>
            <a:pPr>
              <a:defRPr/>
            </a:pPr>
            <a:fld id="{106C9317-1238-4941-B1F1-E088EFB549C7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19412" y="228001"/>
            <a:ext cx="57488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GB" sz="2800" b="1" dirty="0" smtClean="0"/>
              <a:t>Questions For The Steering Group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1325</TotalTime>
  <Words>163</Words>
  <Application>Microsoft Office PowerPoint</Application>
  <PresentationFormat>On-screen Show (4:3)</PresentationFormat>
  <Paragraphs>60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ebeale</dc:creator>
  <cp:lastModifiedBy>Brooks Marcus (Green Deal)</cp:lastModifiedBy>
  <cp:revision>127</cp:revision>
  <dcterms:created xsi:type="dcterms:W3CDTF">2013-01-07T16:43:50Z</dcterms:created>
  <dcterms:modified xsi:type="dcterms:W3CDTF">2013-10-11T12:43:06Z</dcterms:modified>
</cp:coreProperties>
</file>